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6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18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7.xml"/>
  <Override ContentType="application/vnd.openxmlformats-officedocument.presentationml.slide+xml" PartName="/ppt/slides/slide8.xml"/>
  <Override ContentType="application/vnd.openxmlformats-officedocument.presentationml.slide+xml" PartName="/ppt/slides/slide4.xml"/>
  <Override ContentType="application/vnd.openxmlformats-officedocument.presentationml.slide+xml" PartName="/ppt/slides/slide10.xml"/>
  <Override ContentType="application/vnd.openxmlformats-officedocument.presentationml.slide+xml" PartName="/ppt/slides/slide14.xml"/>
  <Override ContentType="application/vnd.openxmlformats-officedocument.presentationml.slide+xml" PartName="/ppt/slides/slide11.xml"/>
  <Override ContentType="application/vnd.openxmlformats-officedocument.presentationml.slide+xml" PartName="/ppt/slides/slide5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21" Type="http://schemas.openxmlformats.org/officeDocument/2006/relationships/slide" Target="slides/slide16.xml"/><Relationship Id="rId2" Type="http://schemas.openxmlformats.org/officeDocument/2006/relationships/presProps" Target="presProps.xml"/><Relationship Id="rId12" Type="http://schemas.openxmlformats.org/officeDocument/2006/relationships/slide" Target="slides/slide7.xml"/><Relationship Id="rId22" Type="http://schemas.openxmlformats.org/officeDocument/2006/relationships/slide" Target="slides/slide17.xml"/><Relationship Id="rId13" Type="http://schemas.openxmlformats.org/officeDocument/2006/relationships/slide" Target="slides/slide8.xml"/><Relationship Id="rId1" Type="http://schemas.openxmlformats.org/officeDocument/2006/relationships/theme" Target="theme/theme3.xml"/><Relationship Id="rId23" Type="http://schemas.openxmlformats.org/officeDocument/2006/relationships/slide" Target="slides/slide18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3" Type="http://schemas.openxmlformats.org/officeDocument/2006/relationships/tableStyles" Target="tableStyles.xml"/><Relationship Id="rId11" Type="http://schemas.openxmlformats.org/officeDocument/2006/relationships/slide" Target="slides/slide6.xml"/><Relationship Id="rId20" Type="http://schemas.openxmlformats.org/officeDocument/2006/relationships/slide" Target="slides/slide15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1" marL="914400" rtl="0">
              <a:spcBef>
                <a:spcPts val="48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Students were required to read the number sentence given and its related multiplication fact; for example, 7x8=56 and 8x7=56.</a:t>
            </a:r>
          </a:p>
          <a:p>
            <a:pPr indent="-381000" lvl="1" marL="914400" rtl="0">
              <a:spcBef>
                <a:spcPts val="48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This method reinforced the commutative property of multiplication as well as understanding the relationship between the numbers.</a:t>
            </a:r>
          </a:p>
          <a:p>
            <a:pPr indent="-228600" lvl="1" marL="914400" rtl="0">
              <a:spcBef>
                <a:spcPts val="480"/>
              </a:spcBef>
              <a:buNone/>
            </a:pPr>
            <a:r>
              <a:rPr lang="en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Fifth grade students were more successful when drawing bar diagrams, calculating and explaining their answers</a:t>
            </a:r>
          </a:p>
          <a:p>
            <a:pPr indent="-228600" lvl="1" marL="914400">
              <a:spcBef>
                <a:spcPts val="480"/>
              </a:spcBef>
              <a:buNone/>
            </a:pPr>
            <a:r>
              <a:rPr lang="en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First and second grade students were more successfully identifying the four different types of problem solving strategies as well as illustrating bar diagrams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 flipH="1" rot="10800000">
            <a:off x="0" y="2984999"/>
            <a:ext cx="9144000" cy="2158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0" y="2393175"/>
            <a:ext cx="4617372" cy="590502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 flipH="1" rot="10800000">
            <a:off x="0" y="2983958"/>
            <a:ext cx="4617372" cy="571095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ctrTitle"/>
          </p:nvPr>
        </p:nvSpPr>
        <p:spPr>
          <a:xfrm>
            <a:off x="685800" y="1746892"/>
            <a:ext cx="7772400" cy="12380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685800" y="3093357"/>
            <a:ext cx="7772400" cy="666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None/>
              <a:defRPr i="1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None/>
              <a:defRPr i="1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flipH="1" rot="10800000">
            <a:off x="0" y="1163100"/>
            <a:ext cx="9144000" cy="39803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/>
          <p:nvPr/>
        </p:nvSpPr>
        <p:spPr>
          <a:xfrm flipH="1">
            <a:off x="4526627" y="571349"/>
            <a:ext cx="4617372" cy="590502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/>
          <p:nvPr/>
        </p:nvSpPr>
        <p:spPr>
          <a:xfrm rot="10800000">
            <a:off x="4526627" y="1162132"/>
            <a:ext cx="4617372" cy="571095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" name="Shape 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>
                <a:solidFill>
                  <a:schemeClr val="dk2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/>
        </p:nvSpPr>
        <p:spPr>
          <a:xfrm flipH="1" rot="10800000">
            <a:off x="0" y="1163100"/>
            <a:ext cx="9144000" cy="39803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" name="Shape 24"/>
          <p:cNvSpPr/>
          <p:nvPr/>
        </p:nvSpPr>
        <p:spPr>
          <a:xfrm rot="10800000">
            <a:off x="4526627" y="1162132"/>
            <a:ext cx="4617372" cy="571095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" name="Shape 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/>
          <p:nvPr/>
        </p:nvSpPr>
        <p:spPr>
          <a:xfrm flipH="1">
            <a:off x="4526627" y="571349"/>
            <a:ext cx="4617372" cy="590502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>
                <a:solidFill>
                  <a:schemeClr val="dk2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 flipH="1" rot="10800000">
            <a:off x="0" y="1163100"/>
            <a:ext cx="9144000" cy="39803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/>
          <p:nvPr/>
        </p:nvSpPr>
        <p:spPr>
          <a:xfrm flipH="1">
            <a:off x="4526627" y="571349"/>
            <a:ext cx="4617372" cy="590502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" name="Shape 3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/>
          <p:nvPr/>
        </p:nvSpPr>
        <p:spPr>
          <a:xfrm rot="10800000">
            <a:off x="4526627" y="1162132"/>
            <a:ext cx="4617372" cy="571095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 flipH="1" rot="10800000">
            <a:off x="0" y="4412699"/>
            <a:ext cx="9144000" cy="730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" name="Shape 38"/>
          <p:cNvSpPr/>
          <p:nvPr/>
        </p:nvSpPr>
        <p:spPr>
          <a:xfrm flipH="1">
            <a:off x="4526627" y="3820834"/>
            <a:ext cx="4617372" cy="590502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" name="Shape 39"/>
          <p:cNvSpPr/>
          <p:nvPr/>
        </p:nvSpPr>
        <p:spPr>
          <a:xfrm rot="10800000">
            <a:off x="4526627" y="4411617"/>
            <a:ext cx="4617372" cy="571095"/>
          </a:xfrm>
          <a:custGeom>
            <a:pathLst>
              <a:path extrusionOk="0" h="1108924" w="4617373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457200" y="4421726"/>
            <a:ext cx="8229600" cy="5052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buNone/>
              <a:defRPr i="1" sz="2400">
                <a:solidFill>
                  <a:schemeClr val="dk2"/>
                </a:solidFill>
              </a:defRPr>
            </a:lvl1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>
                <a:solidFill>
                  <a:schemeClr val="dk2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6676" y="76256"/>
            <a:ext cx="9134130" cy="5054792"/>
          </a:xfrm>
          <a:custGeom>
            <a:pathLst>
              <a:path extrusionOk="0" h="6739723" w="9157023">
                <a:moveTo>
                  <a:pt x="1629" y="0"/>
                </a:moveTo>
                <a:lnTo>
                  <a:pt x="9157023" y="4340980"/>
                </a:lnTo>
                <a:lnTo>
                  <a:pt x="1593" y="6739723"/>
                </a:lnTo>
                <a:cubicBezTo>
                  <a:pt x="-3941" y="5123960"/>
                  <a:pt x="7163" y="1615763"/>
                  <a:pt x="1629" y="0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accent1"/>
            </a:gs>
            <a:gs pos="100000">
              <a:schemeClr val="dk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buFont typeface="Georgia"/>
              <a:defRPr sz="3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buFont typeface="Georgia"/>
              <a:defRPr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buFont typeface="Georgia"/>
              <a:defRPr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Relationship Id="rId3" Type="http://schemas.openxmlformats.org/officeDocument/2006/relationships/image" Target="../media/image00.png"/><Relationship Id="rId6" Type="http://schemas.openxmlformats.org/officeDocument/2006/relationships/image" Target="../media/image19.jpg"/><Relationship Id="rId5" Type="http://schemas.openxmlformats.org/officeDocument/2006/relationships/image" Target="../media/image08.jpg"/><Relationship Id="rId7" Type="http://schemas.openxmlformats.org/officeDocument/2006/relationships/image" Target="../media/image03.jpg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06.jpg"/><Relationship Id="rId3" Type="http://schemas.openxmlformats.org/officeDocument/2006/relationships/image" Target="../media/image01.png"/><Relationship Id="rId6" Type="http://schemas.openxmlformats.org/officeDocument/2006/relationships/image" Target="../media/image05.jpg"/><Relationship Id="rId5" Type="http://schemas.openxmlformats.org/officeDocument/2006/relationships/image" Target="../media/image04.jpg"/><Relationship Id="rId7" Type="http://schemas.openxmlformats.org/officeDocument/2006/relationships/image" Target="../media/image02.jpg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09.png"/><Relationship Id="rId3" Type="http://schemas.openxmlformats.org/officeDocument/2006/relationships/image" Target="../media/image07.png"/><Relationship Id="rId5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10" Type="http://schemas.openxmlformats.org/officeDocument/2006/relationships/image" Target="../media/image21.jpg"/><Relationship Id="rId4" Type="http://schemas.openxmlformats.org/officeDocument/2006/relationships/image" Target="../media/image24.jpg"/><Relationship Id="rId3" Type="http://schemas.openxmlformats.org/officeDocument/2006/relationships/image" Target="../media/image10.jpg"/><Relationship Id="rId9" Type="http://schemas.openxmlformats.org/officeDocument/2006/relationships/image" Target="../media/image18.jpg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8" Type="http://schemas.openxmlformats.org/officeDocument/2006/relationships/image" Target="../media/image23.jpg"/><Relationship Id="rId7" Type="http://schemas.openxmlformats.org/officeDocument/2006/relationships/image" Target="../media/image13.jpg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7.png"/><Relationship Id="rId6" Type="http://schemas.openxmlformats.org/officeDocument/2006/relationships/image" Target="../media/image22.png"/><Relationship Id="rId5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3" Type="http://schemas.openxmlformats.org/officeDocument/2006/relationships/hyperlink" Target="https://www.understood.org/en/tools/through-your-childs-eyes" TargetMode="External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ctrTitle"/>
          </p:nvPr>
        </p:nvSpPr>
        <p:spPr>
          <a:xfrm>
            <a:off x="685800" y="1746892"/>
            <a:ext cx="7772400" cy="1238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DICEcting the Minds of Young Mathematicians</a:t>
            </a:r>
          </a:p>
        </p:txBody>
      </p:sp>
      <p:sp>
        <p:nvSpPr>
          <p:cNvPr id="47" name="Shape 47"/>
          <p:cNvSpPr txBox="1"/>
          <p:nvPr>
            <p:ph idx="1" type="subTitle"/>
          </p:nvPr>
        </p:nvSpPr>
        <p:spPr>
          <a:xfrm>
            <a:off x="685800" y="3093357"/>
            <a:ext cx="7772400" cy="666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Lexy Brucker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Laurie Marino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Giuseppe Delisi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Data Analysis</a:t>
            </a:r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336100" y="1194125"/>
            <a:ext cx="8229600" cy="3837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1800"/>
              <a:t>Data collection	</a:t>
            </a:r>
          </a:p>
          <a:p>
            <a:pPr indent="-3175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400"/>
              <a:t>-DICE data</a:t>
            </a:r>
          </a:p>
          <a:p>
            <a:pPr indent="-3175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400"/>
              <a:t>-Fluency quizzes</a:t>
            </a:r>
          </a:p>
          <a:p>
            <a:pPr indent="-3175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400"/>
              <a:t>-Reflection Journal</a:t>
            </a:r>
          </a:p>
          <a:p>
            <a:pPr indent="-3429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1800"/>
              <a:t>Progress was made by both first and fifth   graders in our sample</a:t>
            </a:r>
          </a:p>
          <a:p>
            <a:pPr indent="-3429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1800"/>
              <a:t>Fact fluency quiz scores improved by an average of 40% from September to March.</a:t>
            </a:r>
          </a:p>
          <a:p>
            <a:pPr indent="-3429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1800"/>
              <a:t>DICE problem solving scores improved by 54% from September to March.</a:t>
            </a: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1800"/>
              <a:t>Spontaneous positive comments increased during math class</a:t>
            </a:r>
          </a:p>
          <a:p>
            <a:pPr indent="-317500" lvl="1" marL="9144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400"/>
              <a:t>“OH, this again!  I love this!” </a:t>
            </a:r>
          </a:p>
          <a:p>
            <a:pPr indent="-317500" lvl="1" marL="9144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400"/>
              <a:t>“That was easy!”</a:t>
            </a:r>
          </a:p>
          <a:p>
            <a:pPr indent="-317500" lvl="1" marL="9144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400"/>
              <a:t>“Can we do this for homework?” </a:t>
            </a:r>
          </a:p>
          <a:p>
            <a:pPr indent="-317500" lvl="1" marL="9144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400"/>
              <a:t>“Can we do a DICE first?”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Grade 1 &amp; 2 Fluency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2275" y="1690879"/>
            <a:ext cx="3994499" cy="2901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1200150"/>
            <a:ext cx="1588749" cy="195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199" y="3155525"/>
            <a:ext cx="1588749" cy="1955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62949" y="3111925"/>
            <a:ext cx="1588750" cy="1947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62945" y="1200139"/>
            <a:ext cx="1588750" cy="19330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Gr. 1 &amp; 2 Problem Solving</a:t>
            </a:r>
          </a:p>
        </p:txBody>
      </p:sp>
      <p:pic>
        <p:nvPicPr>
          <p:cNvPr id="118" name="Shape 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25" y="1383700"/>
            <a:ext cx="4623801" cy="33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5924" y="1166050"/>
            <a:ext cx="1648075" cy="196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8182" y="3126575"/>
            <a:ext cx="1623555" cy="196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37125" y="1192200"/>
            <a:ext cx="1599083" cy="196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37124" y="3152725"/>
            <a:ext cx="1746095" cy="196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Gr. 5 Fluency</a:t>
            </a:r>
          </a:p>
        </p:txBody>
      </p:sp>
      <p:pic>
        <p:nvPicPr>
          <p:cNvPr id="128" name="Shape 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43112"/>
            <a:ext cx="4299300" cy="2439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9825" y="1279862"/>
            <a:ext cx="2869600" cy="1724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39825" y="3220475"/>
            <a:ext cx="2869600" cy="1724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Gr. 5 Fluency cont. </a:t>
            </a: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 algn="ctr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rtl="0" algn="ctr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rtl="0" algn="ctr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rtl="0" algn="ctr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indent="457200" marL="914400" rtl="0">
              <a:spcBef>
                <a:spcPts val="0"/>
              </a:spcBef>
              <a:buNone/>
            </a:pPr>
            <a:r>
              <a:rPr lang="en" sz="1800"/>
              <a:t>Student</a:t>
            </a:r>
          </a:p>
          <a:p>
            <a:pPr indent="0" marL="1371600" algn="l">
              <a:spcBef>
                <a:spcPts val="0"/>
              </a:spcBef>
              <a:buNone/>
            </a:pPr>
            <a:r>
              <a:rPr lang="en" sz="1800"/>
              <a:t>     A</a:t>
            </a:r>
          </a:p>
        </p:txBody>
      </p:sp>
      <p:sp>
        <p:nvSpPr>
          <p:cNvPr id="137" name="Shape 137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800"/>
          </a:p>
          <a:p>
            <a:pPr lvl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800"/>
          </a:p>
          <a:p>
            <a:pPr lvl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800"/>
          </a:p>
          <a:p>
            <a:pPr lvl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800"/>
          </a:p>
          <a:p>
            <a:pPr lvl="0" rtl="0" algn="ctr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/>
              <a:t>Student</a:t>
            </a:r>
          </a:p>
          <a:p>
            <a:pPr lvl="0" algn="ctr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/>
              <a:t> B</a:t>
            </a:r>
          </a:p>
        </p:txBody>
      </p:sp>
      <p:pic>
        <p:nvPicPr>
          <p:cNvPr id="138" name="Shape 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6086" y="1164150"/>
            <a:ext cx="1380699" cy="184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1575" y="1164162"/>
            <a:ext cx="1380699" cy="184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Shape 1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9423" y="1200162"/>
            <a:ext cx="1414500" cy="18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9423" y="3166900"/>
            <a:ext cx="1414500" cy="18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54675" y="3063632"/>
            <a:ext cx="1414500" cy="1886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20076" y="3105887"/>
            <a:ext cx="1414500" cy="1886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36975" y="1222687"/>
            <a:ext cx="1380699" cy="1840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289175" y="3166900"/>
            <a:ext cx="1414500" cy="1886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6" name="Shape 146"/>
          <p:cNvCxnSpPr/>
          <p:nvPr/>
        </p:nvCxnSpPr>
        <p:spPr>
          <a:xfrm>
            <a:off x="4417900" y="1164153"/>
            <a:ext cx="44400" cy="4047900"/>
          </a:xfrm>
          <a:prstGeom prst="straightConnector1">
            <a:avLst/>
          </a:prstGeom>
          <a:noFill/>
          <a:ln cap="flat" w="19050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Gr. 5 Problem Solving </a:t>
            </a:r>
          </a:p>
        </p:txBody>
      </p:sp>
      <p:pic>
        <p:nvPicPr>
          <p:cNvPr id="152" name="Shape 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9912" y="1232900"/>
            <a:ext cx="2669075" cy="174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9925" y="3071425"/>
            <a:ext cx="2669075" cy="174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54987" y="1180675"/>
            <a:ext cx="2669075" cy="185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55000" y="3148275"/>
            <a:ext cx="2751949" cy="177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Take Action</a:t>
            </a:r>
          </a:p>
        </p:txBody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457200" y="1200150"/>
            <a:ext cx="8229600" cy="2990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2400"/>
              <a:t>Array cards, which is a VAKT strategy for multiplication, greatly improves the students’ ability to recall facts. </a:t>
            </a:r>
          </a:p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2400"/>
              <a:t>Building Numbers and writing related facts proved to be more effective than fact family triangles</a:t>
            </a:r>
          </a:p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●"/>
            </a:pPr>
            <a:r>
              <a:rPr lang="en" sz="2400"/>
              <a:t>Using the problem solving situations increased their awareness of the type of problem given to them. 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Reflection</a:t>
            </a:r>
          </a:p>
        </p:txBody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457200" y="1247325"/>
            <a:ext cx="8229600" cy="36680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400"/>
              <a:t>VAKT strategies were crucial in implementing and reinforcing in our daily math instruction. </a:t>
            </a:r>
          </a:p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400"/>
              <a:t>Students were able to reach not only their IEP goals, but also participate in higher level thinking tasks and the general core curriculum. </a:t>
            </a:r>
          </a:p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400"/>
              <a:t>We have become more sensitive to our students’ thought processes and how to incorporate strategies that work for them. </a:t>
            </a:r>
          </a:p>
          <a:p>
            <a:pPr indent="-381000" lvl="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400"/>
              <a:t>Practice, practice, practice! 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ctrTitle"/>
          </p:nvPr>
        </p:nvSpPr>
        <p:spPr>
          <a:xfrm>
            <a:off x="685800" y="1746892"/>
            <a:ext cx="7772400" cy="1238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Questions?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Study This!</a:t>
            </a:r>
          </a:p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5=2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2=5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/>
              <a:t>9=1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/>
              <a:t>1=9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Do Now!</a:t>
            </a:r>
          </a:p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Solve the word problem using the DICE method. 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Be sure to use language from the problem in your explanation. 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Do Now!	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457200" y="1428750"/>
            <a:ext cx="8229600" cy="2978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Who finished?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What was challenging?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What was easy?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What skills did you need to solve?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How did you feel during the process?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ctrTitle"/>
          </p:nvPr>
        </p:nvSpPr>
        <p:spPr>
          <a:xfrm>
            <a:off x="685800" y="1746892"/>
            <a:ext cx="7772400" cy="1238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“That Was Easy!”</a:t>
            </a:r>
          </a:p>
        </p:txBody>
      </p:sp>
      <p:sp>
        <p:nvSpPr>
          <p:cNvPr id="72" name="Shape 72"/>
          <p:cNvSpPr txBox="1"/>
          <p:nvPr>
            <p:ph idx="1" type="subTitle"/>
          </p:nvPr>
        </p:nvSpPr>
        <p:spPr>
          <a:xfrm>
            <a:off x="685800" y="3093349"/>
            <a:ext cx="7772400" cy="1024800"/>
          </a:xfrm>
          <a:prstGeom prst="rect">
            <a:avLst/>
          </a:prstGeom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include working memory strategies in our mathematical instruction, will students with low working memory improve their problem solving skills?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Try It!</a:t>
            </a:r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Have you ever wondered why it is so hard for some kids to work with numbers? Why your child/student can’t seem to remember math facts or the steps to solving word problems? </a:t>
            </a:r>
          </a:p>
          <a:p>
            <a:pPr lvl="0" rtl="0" algn="ctr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Try this game to see what it feels like for students with memory, attention, or learning issues as they work with numbers.</a:t>
            </a:r>
          </a:p>
          <a:p>
            <a:pPr lvl="0" algn="ctr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https://www.understood.org/en/tools/through-your-childs-eyes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The Problem</a:t>
            </a:r>
          </a:p>
        </p:txBody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4191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/>
              <a:t>Problem solving and the special education student</a:t>
            </a:r>
          </a:p>
          <a:p>
            <a:pPr indent="-4191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/>
              <a:t>Low testing scores in problem solving</a:t>
            </a:r>
          </a:p>
          <a:p>
            <a:pPr indent="-4191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/>
              <a:t>Low testing scores in fact fluency</a:t>
            </a:r>
          </a:p>
          <a:p>
            <a:pPr indent="-419100" lvl="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/>
              <a:t>Low testing scores in working memory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Literature</a:t>
            </a:r>
          </a:p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457200" y="1200150"/>
            <a:ext cx="8229600" cy="47345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400"/>
              <a:t>The review of literature on the topic states the following:</a:t>
            </a:r>
          </a:p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AutoNum type="arabicPeriod"/>
            </a:pPr>
            <a:r>
              <a:rPr lang="en" sz="2400"/>
              <a:t>direct correlation between working memory and problem solving</a:t>
            </a:r>
          </a:p>
          <a:p>
            <a:pPr indent="-3810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AutoNum type="arabicPeriod"/>
            </a:pPr>
            <a:r>
              <a:rPr lang="en" sz="2400"/>
              <a:t>students with low working memory do well with the following instructional strategies</a:t>
            </a:r>
          </a:p>
          <a:p>
            <a:pPr indent="-3429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repetition</a:t>
            </a:r>
          </a:p>
          <a:p>
            <a:pPr indent="-3429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anchor charts</a:t>
            </a:r>
          </a:p>
          <a:p>
            <a:pPr indent="-3429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repeated trials throughout the day</a:t>
            </a:r>
          </a:p>
          <a:p>
            <a:pPr indent="-3429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Visual, audio, kinesthetic, and tactile teaching methods</a:t>
            </a:r>
          </a:p>
          <a:p>
            <a:pPr indent="-3429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meaningfulness</a:t>
            </a:r>
            <a:r>
              <a:rPr lang="en"/>
              <a:t> 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0" lvl="0" marL="45720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Our Plan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457200" y="1200150"/>
            <a:ext cx="8229600" cy="3680399"/>
          </a:xfrm>
          <a:prstGeom prst="rect">
            <a:avLst/>
          </a:prstGeom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Use research based memory strategies in daily instruction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indent="-342900" lvl="1" marL="13716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800"/>
              <a:t>Explicitly teach problem solving situations strategies </a:t>
            </a:r>
          </a:p>
          <a:p>
            <a:pPr indent="-342900" lvl="1" marL="13716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800"/>
              <a:t>A specific and consistent routine </a:t>
            </a:r>
          </a:p>
          <a:p>
            <a:pPr indent="-342900" lvl="1" marL="13716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800"/>
              <a:t>VAKT strategies</a:t>
            </a:r>
          </a:p>
          <a:p>
            <a:pPr indent="-342900" lvl="1" marL="13716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800"/>
              <a:t>Word problems will relate to the real world and be meaningful to student population</a:t>
            </a:r>
          </a:p>
          <a:p>
            <a:pPr indent="-342900" lvl="1" marL="13716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800"/>
              <a:t>Fluency drills </a:t>
            </a:r>
          </a:p>
          <a:p>
            <a:pPr indent="-342900" lvl="1" marL="1371600" rtl="0">
              <a:spcBef>
                <a:spcPts val="0"/>
              </a:spcBef>
              <a:buClr>
                <a:schemeClr val="dk1"/>
              </a:buClr>
              <a:buSzPct val="100000"/>
              <a:buFont typeface="Georgia"/>
              <a:buChar char="○"/>
            </a:pPr>
            <a:r>
              <a:rPr lang="en" sz="1800"/>
              <a:t>A reflection journal 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paper-plane">
  <a:themeElements>
    <a:clrScheme name="Custom 354">
      <a:dk1>
        <a:srgbClr val="000000"/>
      </a:dk1>
      <a:lt1>
        <a:srgbClr val="FFFFFF"/>
      </a:lt1>
      <a:dk2>
        <a:srgbClr val="30182B"/>
      </a:dk2>
      <a:lt2>
        <a:srgbClr val="DFDFDF"/>
      </a:lt2>
      <a:accent1>
        <a:srgbClr val="592D50"/>
      </a:accent1>
      <a:accent2>
        <a:srgbClr val="D3A67A"/>
      </a:accent2>
      <a:accent3>
        <a:srgbClr val="45485F"/>
      </a:accent3>
      <a:accent4>
        <a:srgbClr val="6B9756"/>
      </a:accent4>
      <a:accent5>
        <a:srgbClr val="7D576E"/>
      </a:accent5>
      <a:accent6>
        <a:srgbClr val="4C1A23"/>
      </a:accent6>
      <a:hlink>
        <a:srgbClr val="511E3E"/>
      </a:hlink>
      <a:folHlink>
        <a:srgbClr val="9EA0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